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15" d="100"/>
          <a:sy n="15" d="100"/>
        </p:scale>
        <p:origin x="1320" y="144"/>
      </p:cViewPr>
      <p:guideLst>
        <p:guide orient="horz" pos="10368"/>
        <p:guide pos="139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2/18/2020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0C4531-4694-406F-9412-AA72E3FE6C37}"/>
              </a:ext>
            </a:extLst>
          </p:cNvPr>
          <p:cNvSpPr/>
          <p:nvPr/>
        </p:nvSpPr>
        <p:spPr>
          <a:xfrm>
            <a:off x="259679" y="257194"/>
            <a:ext cx="43371841" cy="37177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A8125-C683-4382-B5DB-3A8CA88354FF}"/>
              </a:ext>
            </a:extLst>
          </p:cNvPr>
          <p:cNvSpPr txBox="1"/>
          <p:nvPr/>
        </p:nvSpPr>
        <p:spPr>
          <a:xfrm>
            <a:off x="520147" y="388709"/>
            <a:ext cx="28210560" cy="3416320"/>
          </a:xfrm>
          <a:prstGeom prst="rect">
            <a:avLst/>
          </a:prstGeom>
          <a:noFill/>
        </p:spPr>
        <p:txBody>
          <a:bodyPr wrap="square" rtlCol="0">
            <a:spAutoFit/>
          </a:bodyPr>
          <a:lstStyle/>
          <a:p>
            <a:r>
              <a:rPr lang="en-US" sz="10800" dirty="0">
                <a:solidFill>
                  <a:schemeClr val="bg1"/>
                </a:solidFill>
                <a:latin typeface="+mj-lt"/>
              </a:rPr>
              <a:t>An investigation of flavonoid diversity in </a:t>
            </a:r>
            <a:r>
              <a:rPr lang="en-US" sz="10800" i="1" dirty="0">
                <a:solidFill>
                  <a:schemeClr val="bg1"/>
                </a:solidFill>
                <a:latin typeface="+mj-lt"/>
              </a:rPr>
              <a:t>Scutellaria </a:t>
            </a:r>
            <a:r>
              <a:rPr lang="en-US" sz="108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9262457" y="864418"/>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94208" y="527209"/>
            <a:ext cx="13374743" cy="3139321"/>
          </a:xfrm>
          <a:prstGeom prst="rect">
            <a:avLst/>
          </a:prstGeom>
          <a:noFill/>
        </p:spPr>
        <p:txBody>
          <a:bodyPr wrap="square" rtlCol="0">
            <a:spAutoFit/>
          </a:bodyPr>
          <a:lstStyle/>
          <a:p>
            <a:r>
              <a:rPr lang="en-US" sz="5400" dirty="0">
                <a:solidFill>
                  <a:schemeClr val="bg1"/>
                </a:solidFill>
                <a:latin typeface="+mj-lt"/>
              </a:rPr>
              <a:t>Bryce Askey, Yeong Hun Song, </a:t>
            </a:r>
            <a:r>
              <a:rPr lang="en-US" sz="5400" dirty="0" err="1">
                <a:solidFill>
                  <a:schemeClr val="bg1"/>
                </a:solidFill>
                <a:latin typeface="+mj-lt"/>
              </a:rPr>
              <a:t>Yoonkyung</a:t>
            </a:r>
            <a:r>
              <a:rPr lang="en-US" sz="5400" dirty="0">
                <a:solidFill>
                  <a:schemeClr val="bg1"/>
                </a:solidFill>
                <a:latin typeface="+mj-lt"/>
              </a:rPr>
              <a:t> Lee, Ru Dai, </a:t>
            </a:r>
            <a:r>
              <a:rPr lang="en-US" sz="5400" dirty="0" err="1">
                <a:solidFill>
                  <a:schemeClr val="bg1"/>
                </a:solidFill>
                <a:latin typeface="+mj-lt"/>
              </a:rPr>
              <a:t>Sangtae</a:t>
            </a:r>
            <a:r>
              <a:rPr lang="en-US" sz="5400" dirty="0">
                <a:solidFill>
                  <a:schemeClr val="bg1"/>
                </a:solidFill>
                <a:latin typeface="+mj-lt"/>
              </a:rPr>
              <a:t> Kim, and Jeongim Kim</a:t>
            </a:r>
          </a:p>
          <a:p>
            <a:endParaRPr lang="en-US" sz="5400" dirty="0">
              <a:solidFill>
                <a:schemeClr val="bg1"/>
              </a:solidFill>
              <a:highlight>
                <a:srgbClr val="FFFF00"/>
              </a:highlight>
              <a:latin typeface="+mj-lt"/>
            </a:endParaRPr>
          </a:p>
          <a:p>
            <a:r>
              <a:rPr lang="en-US" sz="3600" dirty="0">
                <a:solidFill>
                  <a:schemeClr val="bg1"/>
                </a:solidFill>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610246" y="4834857"/>
            <a:ext cx="20976561" cy="4739631"/>
          </a:xfrm>
          <a:prstGeom prst="rect">
            <a:avLst/>
          </a:prstGeom>
          <a:noFill/>
        </p:spPr>
        <p:txBody>
          <a:bodyPr wrap="square" rtlCol="0">
            <a:spAutoFit/>
          </a:bodyPr>
          <a:lstStyle/>
          <a:p>
            <a:pPr>
              <a:lnSpc>
                <a:spcPts val="4500"/>
              </a:lnSpc>
            </a:pPr>
            <a:r>
              <a:rPr lang="en-US" sz="7200" dirty="0">
                <a:latin typeface="+mj-lt"/>
              </a:rPr>
              <a:t>Abstract</a:t>
            </a:r>
          </a:p>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519360" y="10115640"/>
            <a:ext cx="13714400" cy="12738615"/>
          </a:xfrm>
          <a:prstGeom prst="rect">
            <a:avLst/>
          </a:prstGeom>
          <a:noFill/>
        </p:spPr>
        <p:txBody>
          <a:bodyPr wrap="square" rtlCol="0">
            <a:spAutoFit/>
          </a:bodyPr>
          <a:lstStyle/>
          <a:p>
            <a:pPr>
              <a:lnSpc>
                <a:spcPts val="4500"/>
              </a:lnSpc>
            </a:pPr>
            <a:r>
              <a:rPr lang="en-US" sz="7200" dirty="0">
                <a:latin typeface="+mj-lt"/>
              </a:rPr>
              <a:t>Background</a:t>
            </a:r>
          </a:p>
          <a:p>
            <a:pPr>
              <a:lnSpc>
                <a:spcPts val="4500"/>
              </a:lnSpc>
            </a:pPr>
            <a:r>
              <a:rPr lang="en-US" sz="2800" b="1" i="1" dirty="0">
                <a:latin typeface="+mj-lt"/>
              </a:rPr>
              <a:t>Scutellaria baicalensis </a:t>
            </a:r>
            <a:r>
              <a:rPr lang="en-US" sz="2800" b="1" dirty="0">
                <a:latin typeface="+mj-lt"/>
              </a:rPr>
              <a:t>is a medicinal plant</a:t>
            </a:r>
          </a:p>
          <a:p>
            <a:pPr marL="677863" indent="-441325">
              <a:lnSpc>
                <a:spcPts val="4500"/>
              </a:lnSpc>
              <a:buFont typeface="Arial" panose="020B0604020202020204" pitchFamily="34" charset="0"/>
              <a:buChar char="•"/>
            </a:pPr>
            <a:r>
              <a:rPr lang="en-US" sz="2800" dirty="0">
                <a:latin typeface="+mj-lt"/>
              </a:rPr>
              <a:t>Root extracts used in traditional Chinese medicine</a:t>
            </a:r>
          </a:p>
          <a:p>
            <a:pPr marL="1150938" lvl="1" indent="-473075">
              <a:lnSpc>
                <a:spcPts val="4500"/>
              </a:lnSpc>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4500"/>
              </a:lnSpc>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4500"/>
              </a:lnSpc>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4500"/>
              </a:lnSpc>
              <a:buFont typeface="Calibri Light" panose="020F0302020204030204" pitchFamily="34" charset="0"/>
              <a:buChar char="-"/>
            </a:pPr>
            <a:r>
              <a:rPr lang="en-US" sz="2800" dirty="0">
                <a:latin typeface="+mj-lt"/>
              </a:rPr>
              <a:t>Specific phytochemicals responsible have been identified</a:t>
            </a:r>
          </a:p>
          <a:p>
            <a:pPr marL="677863" indent="-441325">
              <a:lnSpc>
                <a:spcPts val="4500"/>
              </a:lnSpc>
              <a:buFont typeface="Arial" panose="020B0604020202020204" pitchFamily="34" charset="0"/>
              <a:buChar char="•"/>
            </a:pPr>
            <a:r>
              <a:rPr lang="en-US" sz="2800" dirty="0">
                <a:latin typeface="+mj-lt"/>
              </a:rPr>
              <a:t>Reference genome recently completed</a:t>
            </a:r>
          </a:p>
          <a:p>
            <a:pPr marL="677863" indent="-441325">
              <a:lnSpc>
                <a:spcPts val="4500"/>
              </a:lnSpc>
              <a:buFont typeface="Arial" panose="020B0604020202020204" pitchFamily="34" charset="0"/>
              <a:buChar char="•"/>
            </a:pPr>
            <a:r>
              <a:rPr lang="en-US" sz="2800" dirty="0">
                <a:latin typeface="+mj-lt"/>
              </a:rPr>
              <a:t>Proposed flavonoid biosynthetic pathway explains organ-specific accumulation</a:t>
            </a:r>
          </a:p>
          <a:p>
            <a:pPr>
              <a:lnSpc>
                <a:spcPts val="4500"/>
              </a:lnSpc>
            </a:pPr>
            <a:r>
              <a:rPr lang="en-US" sz="2800" b="1" dirty="0">
                <a:latin typeface="+mj-lt"/>
              </a:rPr>
              <a:t>However, the </a:t>
            </a:r>
            <a:r>
              <a:rPr lang="en-US" sz="2800" b="1" i="1" dirty="0">
                <a:latin typeface="+mj-lt"/>
              </a:rPr>
              <a:t>Scutellaria </a:t>
            </a:r>
            <a:r>
              <a:rPr lang="en-US" sz="2800" b="1" dirty="0">
                <a:latin typeface="+mj-lt"/>
              </a:rPr>
              <a:t>genus contains &gt;470 species</a:t>
            </a:r>
          </a:p>
          <a:p>
            <a:pPr marL="677863" lvl="1" indent="-441325">
              <a:lnSpc>
                <a:spcPts val="4500"/>
              </a:lnSpc>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4500"/>
              </a:lnSpc>
              <a:buFont typeface="Calibri Light" panose="020F0302020204030204" pitchFamily="34" charset="0"/>
              <a:buChar char="-"/>
            </a:pPr>
            <a:r>
              <a:rPr lang="en-US" sz="2800" dirty="0">
                <a:latin typeface="+mj-lt"/>
              </a:rPr>
              <a:t>Phytochemical profiles are not well-studied/not studied at all</a:t>
            </a:r>
          </a:p>
          <a:p>
            <a:pPr marL="236538" lvl="1">
              <a:lnSpc>
                <a:spcPts val="4500"/>
              </a:lnSpc>
            </a:pPr>
            <a:endParaRPr lang="en-US" sz="2800" dirty="0">
              <a:latin typeface="+mj-lt"/>
            </a:endParaRPr>
          </a:p>
          <a:p>
            <a:pPr marL="0" lvl="1">
              <a:lnSpc>
                <a:spcPts val="4500"/>
              </a:lnSpc>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4500"/>
              </a:lnSpc>
            </a:pPr>
            <a:endParaRPr lang="en-US" sz="2800" dirty="0">
              <a:latin typeface="+mj-lt"/>
            </a:endParaRPr>
          </a:p>
          <a:p>
            <a:pPr marL="0" lvl="1">
              <a:lnSpc>
                <a:spcPts val="4500"/>
              </a:lnSpc>
            </a:pPr>
            <a:r>
              <a:rPr lang="en-US" sz="2800" b="1" dirty="0">
                <a:latin typeface="+mj-lt"/>
              </a:rPr>
              <a:t>Objectives:</a:t>
            </a:r>
          </a:p>
          <a:p>
            <a:pPr marL="808038" lvl="1" indent="-571500">
              <a:lnSpc>
                <a:spcPts val="4500"/>
              </a:lnSpc>
              <a:buFont typeface="+mj-lt"/>
              <a:buAutoNum type="romanUcPeriod"/>
            </a:pPr>
            <a:r>
              <a:rPr lang="en-US" sz="2800" dirty="0">
                <a:latin typeface="+mj-lt"/>
              </a:rPr>
              <a:t>Identify species of interest by chemically analyzing total (i.e. not organ-specific) samples</a:t>
            </a:r>
          </a:p>
          <a:p>
            <a:pPr marL="808038" lvl="1" indent="-571500">
              <a:lnSpc>
                <a:spcPts val="4500"/>
              </a:lnSpc>
              <a:buFont typeface="+mj-lt"/>
              <a:buAutoNum type="romanUcPeriod"/>
            </a:pPr>
            <a:r>
              <a:rPr lang="en-US" sz="2800" dirty="0">
                <a:latin typeface="+mj-lt"/>
              </a:rPr>
              <a:t>Chemical analyze organ-specific samples from species of interest to determine site of accumulation</a:t>
            </a:r>
          </a:p>
          <a:p>
            <a:pPr marL="808038" lvl="1" indent="-571500">
              <a:lnSpc>
                <a:spcPts val="4500"/>
              </a:lnSpc>
              <a:buFont typeface="+mj-lt"/>
              <a:buAutoNum type="romanUcPeriod"/>
            </a:pPr>
            <a:r>
              <a:rPr lang="en-US" sz="2800" dirty="0">
                <a:latin typeface="+mj-lt"/>
              </a:rPr>
              <a:t>Estimate genome size for species of interest to evaluate ease of further genetic study/improvement</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4352913" y="19958741"/>
            <a:ext cx="7233890" cy="1384995"/>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78865" y="10118211"/>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096338" y="10118210"/>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78866" y="15014971"/>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sp>
        <p:nvSpPr>
          <p:cNvPr id="33" name="TextBox 32">
            <a:extLst>
              <a:ext uri="{FF2B5EF4-FFF2-40B4-BE49-F238E27FC236}">
                <a16:creationId xmlns:a16="http://schemas.microsoft.com/office/drawing/2014/main" id="{A6C21487-03F1-48AA-8044-46E2C393566B}"/>
              </a:ext>
            </a:extLst>
          </p:cNvPr>
          <p:cNvSpPr txBox="1"/>
          <p:nvPr/>
        </p:nvSpPr>
        <p:spPr>
          <a:xfrm>
            <a:off x="22192389" y="4083326"/>
            <a:ext cx="21178656" cy="7048083"/>
          </a:xfrm>
          <a:prstGeom prst="rect">
            <a:avLst/>
          </a:prstGeom>
          <a:noFill/>
        </p:spPr>
        <p:txBody>
          <a:bodyPr wrap="square" rtlCol="0">
            <a:spAutoFit/>
          </a:bodyPr>
          <a:lstStyle/>
          <a:p>
            <a:r>
              <a:rPr lang="en-US" sz="7200" dirty="0">
                <a:latin typeface="+mj-lt"/>
              </a:rPr>
              <a:t>Methods and Results</a:t>
            </a:r>
          </a:p>
          <a:p>
            <a:endParaRPr lang="en-US" sz="7200" dirty="0">
              <a:latin typeface="+mj-lt"/>
            </a:endParaRPr>
          </a:p>
          <a:p>
            <a:r>
              <a:rPr lang="en-US" sz="2800" dirty="0">
                <a:latin typeface="+mj-lt"/>
              </a:rPr>
              <a:t>High Performance Liquid Chromatography (HPLC) was used to perform targeted metabolite analysis on … species of </a:t>
            </a:r>
            <a:r>
              <a:rPr lang="en-US" sz="2800" i="1" dirty="0">
                <a:latin typeface="+mj-lt"/>
              </a:rPr>
              <a:t>Scutellaria</a:t>
            </a:r>
            <a:r>
              <a:rPr lang="en-US" sz="2800" dirty="0">
                <a:latin typeface="+mj-lt"/>
              </a:rPr>
              <a:t>.  </a:t>
            </a:r>
          </a:p>
          <a:p>
            <a:endParaRPr lang="en-US" sz="2800" dirty="0">
              <a:latin typeface="+mj-lt"/>
            </a:endParaRPr>
          </a:p>
          <a:p>
            <a:endParaRPr lang="en-US" sz="2800" dirty="0">
              <a:latin typeface="+mj-lt"/>
            </a:endParaRPr>
          </a:p>
          <a:p>
            <a:endParaRPr lang="en-US" sz="2800" dirty="0">
              <a:latin typeface="+mj-lt"/>
            </a:endParaRPr>
          </a:p>
          <a:p>
            <a:r>
              <a:rPr lang="en-US" sz="2800" b="1" dirty="0">
                <a:latin typeface="+mj-lt"/>
              </a:rPr>
              <a:t>Figure 3. </a:t>
            </a:r>
            <a:r>
              <a:rPr lang="en-US" sz="2800" dirty="0">
                <a:latin typeface="+mj-lt"/>
              </a:rPr>
              <a:t>Heatmap of herbarium samples + avg of organ-specific data</a:t>
            </a:r>
          </a:p>
          <a:p>
            <a:endParaRPr lang="en-US" sz="2800" dirty="0">
              <a:latin typeface="+mj-lt"/>
            </a:endParaRPr>
          </a:p>
          <a:p>
            <a:r>
              <a:rPr lang="en-US" sz="2800" dirty="0">
                <a:latin typeface="+mj-lt"/>
              </a:rPr>
              <a:t>Table 1. Flow cytometry data</a:t>
            </a:r>
          </a:p>
          <a:p>
            <a:endParaRPr lang="en-US" sz="2800" dirty="0">
              <a:latin typeface="+mj-lt"/>
            </a:endParaRPr>
          </a:p>
          <a:p>
            <a:r>
              <a:rPr lang="en-US" sz="2800" dirty="0">
                <a:latin typeface="+mj-lt"/>
              </a:rPr>
              <a:t>Figure 4. Scaled pie charts</a:t>
            </a:r>
          </a:p>
          <a:p>
            <a:r>
              <a:rPr lang="en-US" sz="2800" dirty="0">
                <a:latin typeface="+mj-lt"/>
              </a:rPr>
              <a:t>Genomic size for 8 species was estimated with flow cytometry</a:t>
            </a:r>
          </a:p>
          <a:p>
            <a:endParaRPr lang="en-US" sz="2800" dirty="0">
              <a:latin typeface="+mj-lt"/>
            </a:endParaRP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92389" y="25527299"/>
            <a:ext cx="21178656" cy="2062103"/>
          </a:xfrm>
          <a:prstGeom prst="rect">
            <a:avLst/>
          </a:prstGeom>
          <a:noFill/>
        </p:spPr>
        <p:txBody>
          <a:bodyPr wrap="square" rtlCol="0">
            <a:spAutoFit/>
          </a:bodyPr>
          <a:lstStyle/>
          <a:p>
            <a:r>
              <a:rPr lang="en-US" sz="7200" dirty="0">
                <a:latin typeface="+mj-lt"/>
              </a:rPr>
              <a:t>Conclusions</a:t>
            </a:r>
          </a:p>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192389" y="28149998"/>
            <a:ext cx="21178656" cy="1200329"/>
          </a:xfrm>
          <a:prstGeom prst="rect">
            <a:avLst/>
          </a:prstGeom>
          <a:noFill/>
        </p:spPr>
        <p:txBody>
          <a:bodyPr wrap="square" rtlCol="0">
            <a:spAutoFit/>
          </a:bodyPr>
          <a:lstStyle/>
          <a:p>
            <a:r>
              <a:rPr lang="en-US" sz="7200" dirty="0">
                <a:latin typeface="+mj-lt"/>
              </a:rPr>
              <a:t>References</a:t>
            </a:r>
          </a:p>
        </p:txBody>
      </p:sp>
      <p:sp>
        <p:nvSpPr>
          <p:cNvPr id="1748" name="TextBox 1747">
            <a:extLst>
              <a:ext uri="{FF2B5EF4-FFF2-40B4-BE49-F238E27FC236}">
                <a16:creationId xmlns:a16="http://schemas.microsoft.com/office/drawing/2014/main" id="{6198C798-EF26-44CD-8B88-7C21D21B5764}"/>
              </a:ext>
            </a:extLst>
          </p:cNvPr>
          <p:cNvSpPr txBox="1"/>
          <p:nvPr/>
        </p:nvSpPr>
        <p:spPr>
          <a:xfrm>
            <a:off x="22192389" y="30697696"/>
            <a:ext cx="21178656" cy="1200329"/>
          </a:xfrm>
          <a:prstGeom prst="rect">
            <a:avLst/>
          </a:prstGeom>
          <a:noFill/>
        </p:spPr>
        <p:txBody>
          <a:bodyPr wrap="square" rtlCol="0">
            <a:spAutoFit/>
          </a:bodyPr>
          <a:lstStyle/>
          <a:p>
            <a:r>
              <a:rPr lang="en-US" sz="7200" dirty="0">
                <a:highlight>
                  <a:srgbClr val="FFFF00"/>
                </a:highlight>
                <a:latin typeface="+mj-lt"/>
              </a:rPr>
              <a:t>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34943556" y="13382759"/>
            <a:ext cx="4325415" cy="369332"/>
          </a:xfrm>
          <a:prstGeom prst="rect">
            <a:avLst/>
          </a:prstGeom>
          <a:noFill/>
        </p:spPr>
        <p:txBody>
          <a:bodyPr wrap="none" rtlCol="0">
            <a:spAutoFit/>
          </a:bodyPr>
          <a:lstStyle/>
          <a:p>
            <a:r>
              <a:rPr lang="en-US" dirty="0"/>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7"/>
          <a:stretch>
            <a:fillRect/>
          </a:stretch>
        </p:blipFill>
        <p:spPr>
          <a:xfrm>
            <a:off x="24319418" y="12083053"/>
            <a:ext cx="10576855" cy="4443748"/>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92389" y="17926055"/>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8">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9">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cxnSp>
        <p:nvCxnSpPr>
          <p:cNvPr id="1754" name="Straight Connector 1753">
            <a:extLst>
              <a:ext uri="{FF2B5EF4-FFF2-40B4-BE49-F238E27FC236}">
                <a16:creationId xmlns:a16="http://schemas.microsoft.com/office/drawing/2014/main" id="{EE12A0A3-F481-45F9-8410-EB365863BBA9}"/>
              </a:ext>
            </a:extLst>
          </p:cNvPr>
          <p:cNvCxnSpPr>
            <a:cxnSpLocks/>
          </p:cNvCxnSpPr>
          <p:nvPr/>
        </p:nvCxnSpPr>
        <p:spPr>
          <a:xfrm>
            <a:off x="21945600" y="4611757"/>
            <a:ext cx="0" cy="27286268"/>
          </a:xfrm>
          <a:prstGeom prst="line">
            <a:avLst/>
          </a:prstGeom>
        </p:spPr>
        <p:style>
          <a:lnRef idx="1">
            <a:schemeClr val="dk1"/>
          </a:lnRef>
          <a:fillRef idx="0">
            <a:schemeClr val="dk1"/>
          </a:fillRef>
          <a:effectRef idx="0">
            <a:schemeClr val="dk1"/>
          </a:effectRef>
          <a:fontRef idx="minor">
            <a:schemeClr val="tx1"/>
          </a:fontRef>
        </p:style>
      </p:cxnSp>
      <p:sp>
        <p:nvSpPr>
          <p:cNvPr id="1756" name="TextBox 1755">
            <a:extLst>
              <a:ext uri="{FF2B5EF4-FFF2-40B4-BE49-F238E27FC236}">
                <a16:creationId xmlns:a16="http://schemas.microsoft.com/office/drawing/2014/main" id="{77687547-6363-4C14-8096-378033AD1EAB}"/>
              </a:ext>
            </a:extLst>
          </p:cNvPr>
          <p:cNvSpPr txBox="1"/>
          <p:nvPr/>
        </p:nvSpPr>
        <p:spPr>
          <a:xfrm>
            <a:off x="22192389" y="24724718"/>
            <a:ext cx="19757223" cy="523220"/>
          </a:xfrm>
          <a:prstGeom prst="rect">
            <a:avLst/>
          </a:prstGeom>
          <a:noFill/>
        </p:spPr>
        <p:txBody>
          <a:bodyPr wrap="square" rtlCol="0">
            <a:spAutoFit/>
          </a:bodyPr>
          <a:lstStyle/>
          <a:p>
            <a:r>
              <a:rPr lang="en-US" sz="2800" b="1" dirty="0">
                <a:latin typeface="+mj-lt"/>
              </a:rPr>
              <a:t>Figure 5. </a:t>
            </a:r>
            <a:r>
              <a:rPr lang="en-US" sz="2800" dirty="0">
                <a:latin typeface="+mj-lt"/>
              </a:rPr>
              <a:t>Scaled pie charts for organ-specific data</a:t>
            </a:r>
            <a:r>
              <a:rPr lang="en-US" sz="2800" b="1" dirty="0">
                <a:latin typeface="+mj-lt"/>
              </a:rPr>
              <a:t> </a:t>
            </a:r>
            <a:endParaRPr lang="en-US" sz="2800" dirty="0">
              <a:latin typeface="+mj-lt"/>
            </a:endParaRPr>
          </a:p>
        </p:txBody>
      </p:sp>
      <p:sp>
        <p:nvSpPr>
          <p:cNvPr id="37" name="TextBox 36">
            <a:extLst>
              <a:ext uri="{FF2B5EF4-FFF2-40B4-BE49-F238E27FC236}">
                <a16:creationId xmlns:a16="http://schemas.microsoft.com/office/drawing/2014/main" id="{85225E27-60CB-4E58-A8A4-DB46627E9482}"/>
              </a:ext>
            </a:extLst>
          </p:cNvPr>
          <p:cNvSpPr txBox="1"/>
          <p:nvPr/>
        </p:nvSpPr>
        <p:spPr>
          <a:xfrm>
            <a:off x="1257527" y="31765874"/>
            <a:ext cx="33447624" cy="52322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metabolites with medicinal properties. </a:t>
            </a:r>
          </a:p>
        </p:txBody>
      </p:sp>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28072" y="25453829"/>
            <a:ext cx="4753430" cy="3565074"/>
          </a:xfrm>
          <a:prstGeom prst="rect">
            <a:avLst/>
          </a:prstGeom>
        </p:spPr>
      </p:pic>
      <p:sp>
        <p:nvSpPr>
          <p:cNvPr id="39" name="Left Brace 38">
            <a:extLst>
              <a:ext uri="{FF2B5EF4-FFF2-40B4-BE49-F238E27FC236}">
                <a16:creationId xmlns:a16="http://schemas.microsoft.com/office/drawing/2014/main" id="{0F6E3A94-0076-47A9-AACB-D7BE1F2364D2}"/>
              </a:ext>
            </a:extLst>
          </p:cNvPr>
          <p:cNvSpPr/>
          <p:nvPr/>
        </p:nvSpPr>
        <p:spPr>
          <a:xfrm>
            <a:off x="4574668" y="21847393"/>
            <a:ext cx="292283" cy="10753946"/>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11">
            <a:extLst>
              <a:ext uri="{28A0092B-C50C-407E-A947-70E740481C1C}">
                <a14:useLocalDpi xmlns:a14="http://schemas.microsoft.com/office/drawing/2010/main" val="0"/>
              </a:ext>
            </a:extLst>
          </a:blip>
          <a:srcRect b="12689"/>
          <a:stretch/>
        </p:blipFill>
        <p:spPr>
          <a:xfrm>
            <a:off x="5685044" y="22445400"/>
            <a:ext cx="3830874" cy="2587722"/>
          </a:xfrm>
          <a:prstGeom prst="rect">
            <a:avLst/>
          </a:prstGeom>
        </p:spPr>
      </p:pic>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2">
            <a:extLst>
              <a:ext uri="{28A0092B-C50C-407E-A947-70E740481C1C}">
                <a14:useLocalDpi xmlns:a14="http://schemas.microsoft.com/office/drawing/2010/main" val="0"/>
              </a:ext>
            </a:extLst>
          </a:blip>
          <a:srcRect b="9725"/>
          <a:stretch/>
        </p:blipFill>
        <p:spPr>
          <a:xfrm>
            <a:off x="14613079" y="22282384"/>
            <a:ext cx="6084880" cy="2913754"/>
          </a:xfrm>
          <a:prstGeom prst="rect">
            <a:avLst/>
          </a:prstGeom>
        </p:spPr>
      </p:pic>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13">
            <a:extLst>
              <a:ext uri="{28A0092B-C50C-407E-A947-70E740481C1C}">
                <a14:useLocalDpi xmlns:a14="http://schemas.microsoft.com/office/drawing/2010/main" val="0"/>
              </a:ext>
            </a:extLst>
          </a:blip>
          <a:srcRect b="15764"/>
          <a:stretch/>
        </p:blipFill>
        <p:spPr>
          <a:xfrm>
            <a:off x="10194127" y="26158484"/>
            <a:ext cx="4089228" cy="249004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14">
            <a:extLst>
              <a:ext uri="{28A0092B-C50C-407E-A947-70E740481C1C}">
                <a14:useLocalDpi xmlns:a14="http://schemas.microsoft.com/office/drawing/2010/main" val="0"/>
              </a:ext>
            </a:extLst>
          </a:blip>
          <a:srcRect b="12444"/>
          <a:stretch/>
        </p:blipFill>
        <p:spPr>
          <a:xfrm>
            <a:off x="5680398" y="29319028"/>
            <a:ext cx="3835520" cy="2590860"/>
          </a:xfrm>
          <a:prstGeom prst="rect">
            <a:avLst/>
          </a:prstGeom>
        </p:spPr>
      </p:pic>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5">
            <a:extLst>
              <a:ext uri="{28A0092B-C50C-407E-A947-70E740481C1C}">
                <a14:useLocalDpi xmlns:a14="http://schemas.microsoft.com/office/drawing/2010/main" val="0"/>
              </a:ext>
            </a:extLst>
          </a:blip>
          <a:srcRect b="11289"/>
          <a:stretch/>
        </p:blipFill>
        <p:spPr>
          <a:xfrm>
            <a:off x="13741403" y="29475639"/>
            <a:ext cx="5870150" cy="2810930"/>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9800505" y="29737314"/>
            <a:ext cx="3503252" cy="2246769"/>
          </a:xfrm>
          <a:prstGeom prst="rect">
            <a:avLst/>
          </a:prstGeom>
          <a:noFill/>
        </p:spPr>
        <p:txBody>
          <a:bodyPr wrap="square" rtlCol="0">
            <a:spAutoFit/>
          </a:bodyPr>
          <a:lstStyle/>
          <a:p>
            <a:r>
              <a:rPr lang="en-US" sz="2800" b="1" dirty="0">
                <a:latin typeface="+mj-lt"/>
              </a:rPr>
              <a:t>Wogonin:</a:t>
            </a:r>
          </a:p>
          <a:p>
            <a:r>
              <a:rPr lang="en-US" sz="2800" dirty="0">
                <a:latin typeface="+mj-lt"/>
              </a:rPr>
              <a:t>anti-cancer, anxiolytic, and anti-Alzheimer’s activity (</a:t>
            </a:r>
            <a:r>
              <a:rPr lang="fr-FR" sz="2800" dirty="0">
                <a:latin typeface="+mj-lt"/>
              </a:rPr>
              <a:t>Zhao et al., 2016; Cole et al., 2007</a:t>
            </a:r>
            <a:endParaRPr lang="en-US" sz="2800" dirty="0">
              <a:latin typeface="+mj-lt"/>
            </a:endParaRPr>
          </a:p>
        </p:txBody>
      </p:sp>
      <p:sp>
        <p:nvSpPr>
          <p:cNvPr id="46" name="TextBox 45">
            <a:extLst>
              <a:ext uri="{FF2B5EF4-FFF2-40B4-BE49-F238E27FC236}">
                <a16:creationId xmlns:a16="http://schemas.microsoft.com/office/drawing/2014/main" id="{BFE71467-9B47-4007-A3AF-C39A6D09ECBF}"/>
              </a:ext>
            </a:extLst>
          </p:cNvPr>
          <p:cNvSpPr txBox="1"/>
          <p:nvPr/>
        </p:nvSpPr>
        <p:spPr>
          <a:xfrm>
            <a:off x="19611553" y="30012561"/>
            <a:ext cx="3496258" cy="1384995"/>
          </a:xfrm>
          <a:prstGeom prst="rect">
            <a:avLst/>
          </a:prstGeom>
          <a:noFill/>
        </p:spPr>
        <p:txBody>
          <a:bodyPr wrap="square" rtlCol="0">
            <a:spAutoFit/>
          </a:bodyPr>
          <a:lstStyle/>
          <a:p>
            <a:r>
              <a:rPr lang="en-US" sz="2800" b="1" dirty="0">
                <a:latin typeface="+mj-lt"/>
              </a:rPr>
              <a:t>Wogonoside:</a:t>
            </a:r>
          </a:p>
          <a:p>
            <a:r>
              <a:rPr lang="en-US" sz="2800" dirty="0">
                <a:latin typeface="+mj-lt"/>
              </a:rPr>
              <a:t>anti-cancer activity (</a:t>
            </a:r>
            <a:r>
              <a:rPr lang="fr-FR" sz="2800" dirty="0">
                <a:latin typeface="+mj-lt"/>
              </a:rPr>
              <a:t>Zhao et al., 2016)</a:t>
            </a:r>
            <a:endParaRPr lang="en-US" sz="2800" dirty="0">
              <a:latin typeface="+mj-lt"/>
            </a:endParaRPr>
          </a:p>
        </p:txBody>
      </p:sp>
      <p:sp>
        <p:nvSpPr>
          <p:cNvPr id="47" name="TextBox 46">
            <a:extLst>
              <a:ext uri="{FF2B5EF4-FFF2-40B4-BE49-F238E27FC236}">
                <a16:creationId xmlns:a16="http://schemas.microsoft.com/office/drawing/2014/main" id="{7F1833D7-1CF8-425B-A484-E534A8111E86}"/>
              </a:ext>
            </a:extLst>
          </p:cNvPr>
          <p:cNvSpPr txBox="1"/>
          <p:nvPr/>
        </p:nvSpPr>
        <p:spPr>
          <a:xfrm>
            <a:off x="15841755" y="26806826"/>
            <a:ext cx="3888000" cy="1815882"/>
          </a:xfrm>
          <a:prstGeom prst="rect">
            <a:avLst/>
          </a:prstGeom>
          <a:noFill/>
        </p:spPr>
        <p:txBody>
          <a:bodyPr wrap="square" rtlCol="0">
            <a:spAutoFit/>
          </a:bodyPr>
          <a:lstStyle/>
          <a:p>
            <a:r>
              <a:rPr lang="en-US" sz="2800" b="1" dirty="0" err="1">
                <a:latin typeface="+mj-lt"/>
              </a:rPr>
              <a:t>Oroxylin</a:t>
            </a:r>
            <a:r>
              <a:rPr lang="en-US" sz="2800" b="1" dirty="0">
                <a:latin typeface="+mj-lt"/>
              </a:rPr>
              <a:t> A:</a:t>
            </a:r>
          </a:p>
          <a:p>
            <a:r>
              <a:rPr lang="en-US" sz="2800" dirty="0">
                <a:latin typeface="+mj-lt"/>
              </a:rPr>
              <a:t>anti-Alzheimer’s activity (</a:t>
            </a:r>
            <a:r>
              <a:rPr lang="da-DK" sz="2800" dirty="0">
                <a:latin typeface="+mj-lt"/>
              </a:rPr>
              <a:t>Shang et al., 2005; Gasiorowski et al., 2011)</a:t>
            </a:r>
          </a:p>
        </p:txBody>
      </p:sp>
      <p:sp>
        <p:nvSpPr>
          <p:cNvPr id="48" name="TextBox 47">
            <a:extLst>
              <a:ext uri="{FF2B5EF4-FFF2-40B4-BE49-F238E27FC236}">
                <a16:creationId xmlns:a16="http://schemas.microsoft.com/office/drawing/2014/main" id="{20845FB9-D036-4D02-8D2E-4331FE1244F4}"/>
              </a:ext>
            </a:extLst>
          </p:cNvPr>
          <p:cNvSpPr txBox="1"/>
          <p:nvPr/>
        </p:nvSpPr>
        <p:spPr>
          <a:xfrm>
            <a:off x="9704249" y="22400433"/>
            <a:ext cx="4165536" cy="2677656"/>
          </a:xfrm>
          <a:prstGeom prst="rect">
            <a:avLst/>
          </a:prstGeom>
          <a:noFill/>
        </p:spPr>
        <p:txBody>
          <a:bodyPr wrap="square" rtlCol="0">
            <a:spAutoFit/>
          </a:bodyPr>
          <a:lstStyle/>
          <a:p>
            <a:r>
              <a:rPr lang="en-US" sz="2800" b="1" dirty="0">
                <a:latin typeface="+mj-lt"/>
              </a:rPr>
              <a:t>Baicalein:</a:t>
            </a:r>
          </a:p>
          <a:p>
            <a:r>
              <a:rPr lang="en-US" sz="2800" dirty="0">
                <a:latin typeface="+mj-lt"/>
              </a:rPr>
              <a:t>anti-Alzheimer’s and anxiolytic activity (Shang et al., 2005; Gasiorowski et al., 2011; </a:t>
            </a:r>
            <a:r>
              <a:rPr lang="en-US" sz="2800" dirty="0" err="1">
                <a:latin typeface="+mj-lt"/>
              </a:rPr>
              <a:t>Awad</a:t>
            </a:r>
            <a:r>
              <a:rPr lang="en-US" sz="2800" dirty="0">
                <a:latin typeface="+mj-lt"/>
              </a:rPr>
              <a:t> et al., 2003; Cole et al., 2007)</a:t>
            </a:r>
          </a:p>
        </p:txBody>
      </p:sp>
      <p:sp>
        <p:nvSpPr>
          <p:cNvPr id="49" name="TextBox 48">
            <a:extLst>
              <a:ext uri="{FF2B5EF4-FFF2-40B4-BE49-F238E27FC236}">
                <a16:creationId xmlns:a16="http://schemas.microsoft.com/office/drawing/2014/main" id="{20BE9F35-CE96-431B-AEA9-99F2C99B79E8}"/>
              </a:ext>
            </a:extLst>
          </p:cNvPr>
          <p:cNvSpPr txBox="1"/>
          <p:nvPr/>
        </p:nvSpPr>
        <p:spPr>
          <a:xfrm>
            <a:off x="14984555" y="25237145"/>
            <a:ext cx="5558645" cy="1815882"/>
          </a:xfrm>
          <a:prstGeom prst="rect">
            <a:avLst/>
          </a:prstGeom>
          <a:noFill/>
        </p:spPr>
        <p:txBody>
          <a:bodyPr wrap="square" rtlCol="0">
            <a:spAutoFit/>
          </a:bodyPr>
          <a:lstStyle/>
          <a:p>
            <a:r>
              <a:rPr lang="en-US" sz="2800" b="1" dirty="0">
                <a:latin typeface="+mj-lt"/>
              </a:rPr>
              <a:t>Baicalin:</a:t>
            </a:r>
          </a:p>
          <a:p>
            <a:r>
              <a:rPr lang="en-US" sz="2800" dirty="0">
                <a:latin typeface="+mj-lt"/>
              </a:rPr>
              <a:t>anti-cancer and anxiolytic activity (</a:t>
            </a:r>
            <a:r>
              <a:rPr lang="da-DK" sz="2800" dirty="0">
                <a:latin typeface="+mj-lt"/>
              </a:rPr>
              <a:t>Zhao et al., 2016;</a:t>
            </a:r>
          </a:p>
          <a:p>
            <a:r>
              <a:rPr lang="da-DK" sz="2800" dirty="0">
                <a:latin typeface="+mj-lt"/>
              </a:rPr>
              <a:t>Awad et al., 2003; Cole et al., 2007)</a:t>
            </a:r>
            <a:endParaRPr lang="en-US" sz="2800" dirty="0">
              <a:latin typeface="+mj-lt"/>
            </a:endParaRPr>
          </a:p>
        </p:txBody>
      </p:sp>
      <p:sp>
        <p:nvSpPr>
          <p:cNvPr id="2" name="TextBox 1">
            <a:extLst>
              <a:ext uri="{FF2B5EF4-FFF2-40B4-BE49-F238E27FC236}">
                <a16:creationId xmlns:a16="http://schemas.microsoft.com/office/drawing/2014/main" id="{A61540C9-7C15-4A31-A325-14F4397EA00E}"/>
              </a:ext>
            </a:extLst>
          </p:cNvPr>
          <p:cNvSpPr txBox="1"/>
          <p:nvPr/>
        </p:nvSpPr>
        <p:spPr>
          <a:xfrm>
            <a:off x="1228969" y="30049785"/>
            <a:ext cx="17547689" cy="1754326"/>
          </a:xfrm>
          <a:prstGeom prst="rect">
            <a:avLst/>
          </a:prstGeom>
          <a:noFill/>
        </p:spPr>
        <p:txBody>
          <a:bodyPr wrap="none" rtlCol="0">
            <a:spAutoFit/>
          </a:bodyPr>
          <a:lstStyle/>
          <a:p>
            <a:r>
              <a:rPr lang="en-US" sz="5400" dirty="0"/>
              <a:t>Use colored dots to label medicinal properties, and create key</a:t>
            </a:r>
          </a:p>
          <a:p>
            <a:r>
              <a:rPr lang="en-US" sz="5400" dirty="0"/>
              <a:t>Underline headings with blue line</a:t>
            </a:r>
          </a:p>
        </p:txBody>
      </p:sp>
      <p:pic>
        <p:nvPicPr>
          <p:cNvPr id="8" name="Picture 7" descr="A close up of a flower&#10;&#10;Description automatically generated">
            <a:extLst>
              <a:ext uri="{FF2B5EF4-FFF2-40B4-BE49-F238E27FC236}">
                <a16:creationId xmlns:a16="http://schemas.microsoft.com/office/drawing/2014/main" id="{36DBF032-8A48-4ADC-A0E7-D416B59C02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96338" y="15009767"/>
            <a:ext cx="4686808" cy="3515106"/>
          </a:xfrm>
          <a:prstGeom prst="rect">
            <a:avLst/>
          </a:prstGeom>
        </p:spPr>
      </p:pic>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TotalTime>
  <Words>664</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23</cp:revision>
  <dcterms:created xsi:type="dcterms:W3CDTF">2020-02-14T03:46:22Z</dcterms:created>
  <dcterms:modified xsi:type="dcterms:W3CDTF">2020-02-18T19:41:34Z</dcterms:modified>
</cp:coreProperties>
</file>